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9" r:id="rId1"/>
  </p:sldMasterIdLst>
  <p:sldIdLst>
    <p:sldId id="256" r:id="rId2"/>
    <p:sldId id="263" r:id="rId3"/>
    <p:sldId id="257" r:id="rId4"/>
    <p:sldId id="258" r:id="rId5"/>
    <p:sldId id="259" r:id="rId6"/>
    <p:sldId id="260" r:id="rId7"/>
    <p:sldId id="261" r:id="rId8"/>
    <p:sldId id="262" r:id="rId9"/>
    <p:sldId id="266"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6/27/2016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08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73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693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294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225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61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39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752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99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32832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562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16428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65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133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20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919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6/27/2016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04461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sz="4000" b="1" dirty="0" smtClean="0"/>
              <a:t>2016 - 2017 </a:t>
            </a:r>
            <a:r>
              <a:rPr lang="en-US" sz="4000" b="1" dirty="0"/>
              <a:t>Beverly Cleary Children’s Choice Nominations</a:t>
            </a:r>
            <a:endParaRPr lang="en-US" sz="4000" dirty="0"/>
          </a:p>
        </p:txBody>
      </p:sp>
      <p:pic>
        <p:nvPicPr>
          <p:cNvPr id="5" name="Sara Latel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826" y="1893746"/>
            <a:ext cx="5035351" cy="141508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1878" y="1540047"/>
            <a:ext cx="1078948" cy="1888159"/>
          </a:xfrm>
          <a:prstGeom prst="rect">
            <a:avLst/>
          </a:prstGeom>
        </p:spPr>
      </p:pic>
    </p:spTree>
    <p:extLst>
      <p:ext uri="{BB962C8B-B14F-4D97-AF65-F5344CB8AC3E}">
        <p14:creationId xmlns:p14="http://schemas.microsoft.com/office/powerpoint/2010/main" val="4105246821"/>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1325216" y="3466480"/>
            <a:ext cx="9859963" cy="2451100"/>
          </a:xfrm>
          <a:noFill/>
        </p:spPr>
        <p:txBody>
          <a:bodyPr>
            <a:normAutofit fontScale="77500" lnSpcReduction="20000"/>
          </a:bodyPr>
          <a:lstStyle/>
          <a:p>
            <a:endParaRPr lang="en-US" sz="3500" dirty="0" smtClean="0"/>
          </a:p>
          <a:p>
            <a:pPr algn="ctr">
              <a:buNone/>
            </a:pPr>
            <a:r>
              <a:rPr lang="en-US" sz="3800" dirty="0" smtClean="0">
                <a:solidFill>
                  <a:schemeClr val="tx1"/>
                </a:solidFill>
              </a:rPr>
              <a:t>Power Point created by Jennifer Wintersteen</a:t>
            </a:r>
          </a:p>
          <a:p>
            <a:pPr algn="ctr">
              <a:buNone/>
            </a:pPr>
            <a:endParaRPr lang="en-US" sz="3800" dirty="0" smtClean="0">
              <a:solidFill>
                <a:schemeClr val="tx1"/>
              </a:solidFill>
            </a:endParaRPr>
          </a:p>
          <a:p>
            <a:pPr algn="ctr">
              <a:buNone/>
            </a:pPr>
            <a:r>
              <a:rPr lang="en-US" sz="3800" dirty="0" err="1" smtClean="0">
                <a:solidFill>
                  <a:schemeClr val="tx1"/>
                </a:solidFill>
              </a:rPr>
              <a:t>Music,“Sara</a:t>
            </a:r>
            <a:r>
              <a:rPr lang="en-US" sz="3800" dirty="0" smtClean="0">
                <a:solidFill>
                  <a:schemeClr val="tx1"/>
                </a:solidFill>
              </a:rPr>
              <a:t> Lately” copyright  Kevin Hamler-Dupras</a:t>
            </a:r>
          </a:p>
          <a:p>
            <a:pPr>
              <a:buNone/>
            </a:pPr>
            <a:r>
              <a:rPr lang="en-US" b="1" dirty="0" smtClean="0">
                <a:solidFill>
                  <a:schemeClr val="tx1"/>
                </a:solidFill>
              </a:rPr>
              <a:t>              </a:t>
            </a:r>
            <a:endParaRPr lang="en-US"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729" y="845790"/>
            <a:ext cx="1567314" cy="274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043" y="1290089"/>
            <a:ext cx="7264172" cy="2041453"/>
          </a:xfrm>
          <a:prstGeom prst="rect">
            <a:avLst/>
          </a:prstGeom>
        </p:spPr>
      </p:pic>
    </p:spTree>
    <p:extLst>
      <p:ext uri="{BB962C8B-B14F-4D97-AF65-F5344CB8AC3E}">
        <p14:creationId xmlns:p14="http://schemas.microsoft.com/office/powerpoint/2010/main" val="322398328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966783" y="3980342"/>
            <a:ext cx="10291313" cy="2184267"/>
          </a:xfrm>
          <a:prstGeom prst="rect">
            <a:avLst/>
          </a:prstGeom>
        </p:spPr>
        <p:txBody>
          <a:bodyPr vert="horz" lIns="91440" tIns="45720" rIns="91440" bIns="45720" rtlCol="0" anchor="t">
            <a:normAutofit fontScale="77500" lnSpcReduction="20000"/>
          </a:bodyPr>
          <a:lstStyle/>
          <a:p>
            <a:pPr algn="ctr"/>
            <a:r>
              <a:rPr lang="en-US" sz="4800" dirty="0"/>
              <a:t>In our 14</a:t>
            </a:r>
            <a:r>
              <a:rPr lang="en-US" sz="4800" baseline="30000" dirty="0"/>
              <a:t>th</a:t>
            </a:r>
            <a:r>
              <a:rPr lang="en-US" sz="4800" dirty="0"/>
              <a:t> year, the Beverly Cleary Children’s Choice Award </a:t>
            </a:r>
            <a:r>
              <a:rPr lang="en-US" sz="4800" dirty="0" smtClean="0"/>
              <a:t>Committee </a:t>
            </a:r>
            <a:r>
              <a:rPr lang="en-US" sz="4800" dirty="0"/>
              <a:t>is proud to announce the following </a:t>
            </a:r>
          </a:p>
          <a:p>
            <a:pPr algn="ctr"/>
            <a:r>
              <a:rPr lang="en-US" sz="4800" b="1" dirty="0"/>
              <a:t>six 2016-17 BCCCA nominations </a:t>
            </a:r>
            <a:r>
              <a:rPr lang="en-US" sz="4800" dirty="0"/>
              <a:t>for the 2016-17 school year</a:t>
            </a:r>
            <a:r>
              <a:rPr lang="en-US" sz="4800"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16" y="845789"/>
            <a:ext cx="1615661" cy="28274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877" y="1152935"/>
            <a:ext cx="7874994" cy="2213113"/>
          </a:xfrm>
          <a:prstGeom prst="rect">
            <a:avLst/>
          </a:prstGeom>
        </p:spPr>
      </p:pic>
    </p:spTree>
    <p:extLst>
      <p:ext uri="{BB962C8B-B14F-4D97-AF65-F5344CB8AC3E}">
        <p14:creationId xmlns:p14="http://schemas.microsoft.com/office/powerpoint/2010/main" val="4153372955"/>
      </p:ext>
    </p:extLst>
  </p:cSld>
  <p:clrMapOvr>
    <a:masterClrMapping/>
  </p:clrMapOvr>
  <p:transition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37" y="601605"/>
            <a:ext cx="5554080" cy="1371600"/>
          </a:xfrm>
        </p:spPr>
        <p:txBody>
          <a:bodyPr>
            <a:normAutofit/>
          </a:bodyPr>
          <a:lstStyle/>
          <a:p>
            <a:r>
              <a:rPr lang="en-US" sz="3600" b="1" dirty="0" smtClean="0"/>
              <a:t>Archie Takes Flight</a:t>
            </a:r>
            <a:r>
              <a:rPr lang="en-US" dirty="0" smtClean="0"/>
              <a:t/>
            </a:r>
            <a:br>
              <a:rPr lang="en-US" dirty="0" smtClean="0"/>
            </a:br>
            <a:r>
              <a:rPr lang="en-US" sz="2400" dirty="0" smtClean="0"/>
              <a:t>by Wendy Mass</a:t>
            </a:r>
            <a:endParaRPr lang="en-US" sz="2400" dirty="0"/>
          </a:p>
        </p:txBody>
      </p:sp>
      <p:sp>
        <p:nvSpPr>
          <p:cNvPr id="4" name="Text Placeholder 3"/>
          <p:cNvSpPr>
            <a:spLocks noGrp="1"/>
          </p:cNvSpPr>
          <p:nvPr>
            <p:ph type="body" sz="half" idx="2"/>
          </p:nvPr>
        </p:nvSpPr>
        <p:spPr>
          <a:xfrm>
            <a:off x="861391" y="2146852"/>
            <a:ext cx="5950226" cy="3670852"/>
          </a:xfrm>
        </p:spPr>
        <p:txBody>
          <a:bodyPr>
            <a:normAutofit lnSpcReduction="10000"/>
          </a:bodyPr>
          <a:lstStyle/>
          <a:p>
            <a:r>
              <a:rPr lang="en-US" sz="2000" dirty="0"/>
              <a:t>It's not every day a regular kid like Archie gets to wake up at midnight. But today is Take Your Kid to Work Day, and Archie is finally allowed to ride along in his dad's taxi cab. He has been waiting eight years, eight months, and eight days for this moment to arrive. But he's about to discover his dad is no ordinary cab driver...In fact, he drives an intergalactic </a:t>
            </a:r>
            <a:r>
              <a:rPr lang="en-US" sz="2000" i="1" dirty="0"/>
              <a:t>space taxi!</a:t>
            </a:r>
            <a:r>
              <a:rPr lang="en-US" sz="2000" dirty="0"/>
              <a:t> All night long, he shuttles aliens from one corner of the universe to another. And being a space taxi copilot is no easy task: Archie must steer them into wormholes, keep them from crashing into planets, deal with a very unusual cat...and save the universe from an evil mastermind!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825877"/>
            <a:ext cx="3591339" cy="5097384"/>
          </a:xfrm>
          <a:prstGeom prst="rect">
            <a:avLst/>
          </a:prstGeom>
        </p:spPr>
      </p:pic>
    </p:spTree>
    <p:extLst>
      <p:ext uri="{BB962C8B-B14F-4D97-AF65-F5344CB8AC3E}">
        <p14:creationId xmlns:p14="http://schemas.microsoft.com/office/powerpoint/2010/main" val="36655811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60" y="969432"/>
            <a:ext cx="7289321" cy="1371600"/>
          </a:xfrm>
        </p:spPr>
        <p:txBody>
          <a:bodyPr>
            <a:normAutofit fontScale="90000"/>
          </a:bodyPr>
          <a:lstStyle/>
          <a:p>
            <a:r>
              <a:rPr lang="en-US" sz="3600" b="1" dirty="0"/>
              <a:t>Creature Features: 25 Animals Explain Why They Look the Way They Do </a:t>
            </a:r>
            <a:r>
              <a:rPr lang="en-US" sz="3600" dirty="0" smtClean="0"/>
              <a:t/>
            </a:r>
            <a:br>
              <a:rPr lang="en-US" sz="3600" dirty="0" smtClean="0"/>
            </a:br>
            <a:r>
              <a:rPr lang="en-US" sz="2400" dirty="0" smtClean="0"/>
              <a:t>By Steve Jenkins</a:t>
            </a:r>
            <a:endParaRPr lang="en-US" sz="2400" dirty="0"/>
          </a:p>
        </p:txBody>
      </p:sp>
      <p:sp>
        <p:nvSpPr>
          <p:cNvPr id="4" name="Text Placeholder 3"/>
          <p:cNvSpPr>
            <a:spLocks noGrp="1"/>
          </p:cNvSpPr>
          <p:nvPr>
            <p:ph type="body" sz="half" idx="2"/>
          </p:nvPr>
        </p:nvSpPr>
        <p:spPr>
          <a:xfrm>
            <a:off x="829534" y="2455111"/>
            <a:ext cx="6775564" cy="3627637"/>
          </a:xfrm>
        </p:spPr>
        <p:txBody>
          <a:bodyPr>
            <a:noAutofit/>
          </a:bodyPr>
          <a:lstStyle/>
          <a:p>
            <a:r>
              <a:rPr lang="en-US" sz="2000" dirty="0"/>
              <a:t>Let's face it. Even as babies, we humans pay close attention to faces. Observing another person's features and expressions tells us whether they are happy, angry, excited, or sad. And when we look at an animal, it's hard not to imagine that its face is communicating human feelings. This isn't true, of course. Squinty eyes, an upturned mouth, or another odd expression is probably there because, in some way, it helps that animal survive.   Packed with many cool facts and visuals on where certain animals live and what they eat, this book captures twenty-five humorous—and very true—explanations of why animals look the way they do in order to exist in this world.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115" y="1655232"/>
            <a:ext cx="3844420" cy="3844420"/>
          </a:xfrm>
          <a:prstGeom prst="rect">
            <a:avLst/>
          </a:prstGeom>
        </p:spPr>
      </p:pic>
    </p:spTree>
    <p:extLst>
      <p:ext uri="{BB962C8B-B14F-4D97-AF65-F5344CB8AC3E}">
        <p14:creationId xmlns:p14="http://schemas.microsoft.com/office/powerpoint/2010/main" val="384429698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387" y="782608"/>
            <a:ext cx="6241816" cy="1371600"/>
          </a:xfrm>
        </p:spPr>
        <p:txBody>
          <a:bodyPr/>
          <a:lstStyle/>
          <a:p>
            <a:r>
              <a:rPr lang="en-US" sz="3600" b="1" dirty="0" smtClean="0"/>
              <a:t>Shelter Pet Squad - Jelly Bean</a:t>
            </a:r>
            <a:r>
              <a:rPr lang="en-US" b="1" dirty="0" smtClean="0"/>
              <a:t/>
            </a:r>
            <a:br>
              <a:rPr lang="en-US" b="1" dirty="0" smtClean="0"/>
            </a:br>
            <a:r>
              <a:rPr lang="en-US" sz="2400" dirty="0" smtClean="0"/>
              <a:t>by Cynthia Lord</a:t>
            </a:r>
            <a:endParaRPr lang="en-US" sz="2400" dirty="0"/>
          </a:p>
        </p:txBody>
      </p:sp>
      <p:sp>
        <p:nvSpPr>
          <p:cNvPr id="4" name="Text Placeholder 3"/>
          <p:cNvSpPr>
            <a:spLocks noGrp="1"/>
          </p:cNvSpPr>
          <p:nvPr>
            <p:ph type="body" sz="half" idx="2"/>
          </p:nvPr>
        </p:nvSpPr>
        <p:spPr>
          <a:xfrm>
            <a:off x="923026" y="2642956"/>
            <a:ext cx="6545177" cy="3248886"/>
          </a:xfrm>
        </p:spPr>
        <p:txBody>
          <a:bodyPr>
            <a:noAutofit/>
          </a:bodyPr>
          <a:lstStyle/>
          <a:p>
            <a:r>
              <a:rPr lang="en-US" sz="2000" dirty="0" err="1"/>
              <a:t>Suzannah's</a:t>
            </a:r>
            <a:r>
              <a:rPr lang="en-US" sz="2000" dirty="0"/>
              <a:t> always wanted a pet of her own, but she lives in an apartment where there are absolutely no pets allowed. What she CAN do is volunteer at a local pet shelter. There, although she's the youngest, </a:t>
            </a:r>
            <a:r>
              <a:rPr lang="en-US" sz="2000" dirty="0" err="1"/>
              <a:t>Suzannah</a:t>
            </a:r>
            <a:r>
              <a:rPr lang="en-US" sz="2000" dirty="0"/>
              <a:t> quickly finds herself making friends with the kids and bonding with the animals. She makes toys and treats for the animals. She feeds the cats and plays with the puppies! Then a girl just her age brings a guinea pig named Jelly Bean to the shelter. </a:t>
            </a:r>
            <a:r>
              <a:rPr lang="en-US" sz="2000" dirty="0" err="1"/>
              <a:t>Suzannah</a:t>
            </a:r>
            <a:r>
              <a:rPr lang="en-US" sz="2000" dirty="0"/>
              <a:t> promises that she'll find the little creature the perfect home. But what if no one wants an abandoned guinea pig?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037" y="1041400"/>
            <a:ext cx="3157289" cy="4783771"/>
          </a:xfrm>
          <a:prstGeom prst="rect">
            <a:avLst/>
          </a:prstGeom>
        </p:spPr>
      </p:pic>
    </p:spTree>
    <p:extLst>
      <p:ext uri="{BB962C8B-B14F-4D97-AF65-F5344CB8AC3E}">
        <p14:creationId xmlns:p14="http://schemas.microsoft.com/office/powerpoint/2010/main" val="63643644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43" y="1041400"/>
            <a:ext cx="7315200" cy="1371600"/>
          </a:xfrm>
        </p:spPr>
        <p:txBody>
          <a:bodyPr>
            <a:normAutofit/>
          </a:bodyPr>
          <a:lstStyle/>
          <a:p>
            <a:r>
              <a:rPr lang="en-US" sz="3600" b="1" dirty="0"/>
              <a:t>Lulu and the Rabbit Next </a:t>
            </a:r>
            <a:r>
              <a:rPr lang="en-US" sz="3600" b="1" dirty="0" smtClean="0"/>
              <a:t>Door</a:t>
            </a:r>
            <a:r>
              <a:rPr lang="en-US" dirty="0" smtClean="0"/>
              <a:t/>
            </a:r>
            <a:br>
              <a:rPr lang="en-US" dirty="0" smtClean="0"/>
            </a:br>
            <a:r>
              <a:rPr lang="en-US" sz="2400" dirty="0" smtClean="0"/>
              <a:t>By Hilary McKay</a:t>
            </a:r>
            <a:endParaRPr lang="en-US" sz="2400" dirty="0"/>
          </a:p>
        </p:txBody>
      </p:sp>
      <p:sp>
        <p:nvSpPr>
          <p:cNvPr id="4" name="Text Placeholder 3"/>
          <p:cNvSpPr>
            <a:spLocks noGrp="1"/>
          </p:cNvSpPr>
          <p:nvPr>
            <p:ph type="body" sz="half" idx="2"/>
          </p:nvPr>
        </p:nvSpPr>
        <p:spPr>
          <a:xfrm>
            <a:off x="975920" y="3067505"/>
            <a:ext cx="6502045" cy="2644182"/>
          </a:xfrm>
        </p:spPr>
        <p:txBody>
          <a:bodyPr>
            <a:noAutofit/>
          </a:bodyPr>
          <a:lstStyle/>
          <a:p>
            <a:r>
              <a:rPr lang="en-US" sz="2400" dirty="0"/>
              <a:t>When Lulu’s next door neighbor doesn’t seem to be looking after his rabbit properly, Lulu and her cousin Mellie devise a scheme to make him pay more attention to his pet.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6017" y="1041400"/>
            <a:ext cx="3244626" cy="4866939"/>
          </a:xfrm>
          <a:prstGeom prst="rect">
            <a:avLst/>
          </a:prstGeom>
        </p:spPr>
      </p:pic>
    </p:spTree>
    <p:extLst>
      <p:ext uri="{BB962C8B-B14F-4D97-AF65-F5344CB8AC3E}">
        <p14:creationId xmlns:p14="http://schemas.microsoft.com/office/powerpoint/2010/main" val="26550284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35" y="775051"/>
            <a:ext cx="5548747" cy="1588654"/>
          </a:xfrm>
        </p:spPr>
        <p:txBody>
          <a:bodyPr>
            <a:normAutofit/>
          </a:bodyPr>
          <a:lstStyle/>
          <a:p>
            <a:r>
              <a:rPr lang="en-US" sz="3600" b="1" dirty="0" err="1" smtClean="0"/>
              <a:t>Quinny</a:t>
            </a:r>
            <a:r>
              <a:rPr lang="en-US" sz="3600" b="1" dirty="0" smtClean="0"/>
              <a:t> &amp; Hopper</a:t>
            </a:r>
            <a:r>
              <a:rPr lang="en-US" dirty="0" smtClean="0"/>
              <a:t/>
            </a:r>
            <a:br>
              <a:rPr lang="en-US" dirty="0" smtClean="0"/>
            </a:br>
            <a:r>
              <a:rPr lang="en-US" sz="2700" dirty="0" smtClean="0"/>
              <a:t>by Adriana Brad </a:t>
            </a:r>
            <a:r>
              <a:rPr lang="en-US" sz="2700" dirty="0" err="1" smtClean="0"/>
              <a:t>Schanen</a:t>
            </a:r>
            <a:endParaRPr lang="en-US" sz="2700" dirty="0"/>
          </a:p>
        </p:txBody>
      </p:sp>
      <p:sp>
        <p:nvSpPr>
          <p:cNvPr id="4" name="Text Placeholder 3"/>
          <p:cNvSpPr>
            <a:spLocks noGrp="1"/>
          </p:cNvSpPr>
          <p:nvPr>
            <p:ph type="body" sz="half" idx="2"/>
          </p:nvPr>
        </p:nvSpPr>
        <p:spPr>
          <a:xfrm>
            <a:off x="1087990" y="2711591"/>
            <a:ext cx="5473636" cy="3046432"/>
          </a:xfrm>
        </p:spPr>
        <p:txBody>
          <a:bodyPr>
            <a:normAutofit lnSpcReduction="10000"/>
          </a:bodyPr>
          <a:lstStyle/>
          <a:p>
            <a:r>
              <a:rPr lang="en-US" sz="2000" dirty="0" err="1"/>
              <a:t>Quinny</a:t>
            </a:r>
            <a:r>
              <a:rPr lang="en-US" sz="2000" dirty="0"/>
              <a:t> has a lot to say. Hopper gets to the point. </a:t>
            </a:r>
            <a:r>
              <a:rPr lang="en-US" sz="2000" dirty="0" err="1"/>
              <a:t>Quinny</a:t>
            </a:r>
            <a:r>
              <a:rPr lang="en-US" sz="2000" dirty="0"/>
              <a:t> has one speed: very, very, extra-very fast. Hopper proceeds with caution. </a:t>
            </a:r>
            <a:r>
              <a:rPr lang="en-US" sz="2000" dirty="0" err="1"/>
              <a:t>Quinny</a:t>
            </a:r>
            <a:r>
              <a:rPr lang="en-US" sz="2000" dirty="0"/>
              <a:t> has big ideas. Hopper has smart solutions. </a:t>
            </a:r>
            <a:r>
              <a:rPr lang="en-US" sz="2000" dirty="0" err="1"/>
              <a:t>Quinny</a:t>
            </a:r>
            <a:r>
              <a:rPr lang="en-US" sz="2000" dirty="0"/>
              <a:t> and Hopper couldn't be more different. They are an unstoppable team. But when summer ends, things suddenly aren't the same. Can </a:t>
            </a:r>
            <a:r>
              <a:rPr lang="en-US" sz="2000" dirty="0" err="1"/>
              <a:t>Quinny</a:t>
            </a:r>
            <a:r>
              <a:rPr lang="en-US" sz="2000" dirty="0"/>
              <a:t> and Hopper stick together in the face of stylish bullies, a killer chicken, and the brand-new Third Grade Rules-especially the one that says they aren't allowed to be friends anymore</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44" y="960582"/>
            <a:ext cx="3408708" cy="4797441"/>
          </a:xfrm>
          <a:prstGeom prst="rect">
            <a:avLst/>
          </a:prstGeom>
        </p:spPr>
      </p:pic>
    </p:spTree>
    <p:extLst>
      <p:ext uri="{BB962C8B-B14F-4D97-AF65-F5344CB8AC3E}">
        <p14:creationId xmlns:p14="http://schemas.microsoft.com/office/powerpoint/2010/main" val="264090292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041400"/>
            <a:ext cx="6241816" cy="1186487"/>
          </a:xfrm>
        </p:spPr>
        <p:txBody>
          <a:bodyPr/>
          <a:lstStyle/>
          <a:p>
            <a:r>
              <a:rPr lang="en-US" sz="3600" b="1" dirty="0" smtClean="0"/>
              <a:t>Skateboard Party</a:t>
            </a:r>
            <a:r>
              <a:rPr lang="en-US" dirty="0" smtClean="0"/>
              <a:t/>
            </a:r>
            <a:br>
              <a:rPr lang="en-US" dirty="0" smtClean="0"/>
            </a:br>
            <a:r>
              <a:rPr lang="en-US" sz="2400" dirty="0" smtClean="0"/>
              <a:t>by Karen English</a:t>
            </a:r>
            <a:endParaRPr lang="en-US" sz="2400" dirty="0"/>
          </a:p>
        </p:txBody>
      </p:sp>
      <p:sp>
        <p:nvSpPr>
          <p:cNvPr id="4" name="Text Placeholder 3"/>
          <p:cNvSpPr>
            <a:spLocks noGrp="1"/>
          </p:cNvSpPr>
          <p:nvPr>
            <p:ph type="body" sz="half" idx="2"/>
          </p:nvPr>
        </p:nvSpPr>
        <p:spPr>
          <a:xfrm>
            <a:off x="922020" y="2578868"/>
            <a:ext cx="6615195" cy="2854523"/>
          </a:xfrm>
        </p:spPr>
        <p:txBody>
          <a:bodyPr>
            <a:noAutofit/>
          </a:bodyPr>
          <a:lstStyle/>
          <a:p>
            <a:r>
              <a:rPr lang="en-US" sz="2000" dirty="0"/>
              <a:t> Richard can't wait to show off his flat-ground Ollies at a friend's birthday party at the skate park, but a note home from his teacher threatens to ruin his plans. He really meant to finish his assignment on howler monkeys, but he just got . . . distracted. If only he could focus on his schoolwork, he wouldn't get into this kind of trouble! Can Richard manage to put off getting the note signed (and facing the consequences) until after the party, or will the deception make things even worse</a:t>
            </a:r>
            <a:r>
              <a:rPr lang="en-US" sz="2000" dirty="0" smtClean="0"/>
              <a:t>?</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534" y="1041400"/>
            <a:ext cx="3266040" cy="4927709"/>
          </a:xfrm>
          <a:prstGeom prst="rect">
            <a:avLst/>
          </a:prstGeom>
        </p:spPr>
      </p:pic>
    </p:spTree>
    <p:extLst>
      <p:ext uri="{BB962C8B-B14F-4D97-AF65-F5344CB8AC3E}">
        <p14:creationId xmlns:p14="http://schemas.microsoft.com/office/powerpoint/2010/main" val="130448967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35171" y="3673194"/>
            <a:ext cx="10041146" cy="2303536"/>
          </a:xfrm>
          <a:prstGeom prst="rect">
            <a:avLst/>
          </a:prstGeom>
        </p:spPr>
        <p:txBody>
          <a:bodyPr vert="horz" lIns="91440" tIns="45720" rIns="91440" bIns="45720" rtlCol="0" anchor="t">
            <a:normAutofit fontScale="47500" lnSpcReduction="20000"/>
          </a:bodyPr>
          <a:lstStyle/>
          <a:p>
            <a:pPr algn="ctr" defTabSz="914400">
              <a:spcBef>
                <a:spcPct val="20000"/>
              </a:spcBef>
              <a:buClr>
                <a:schemeClr val="accent2"/>
              </a:buClr>
              <a:buSzPct val="85000"/>
              <a:defRPr/>
            </a:pPr>
            <a:r>
              <a:rPr lang="en-US" sz="4800" dirty="0"/>
              <a:t>To vote for your favorite BCCCA book, read (or listen to) </a:t>
            </a:r>
            <a:endParaRPr lang="en-US" sz="4800" dirty="0" smtClean="0"/>
          </a:p>
          <a:p>
            <a:pPr algn="ctr" defTabSz="914400">
              <a:spcBef>
                <a:spcPct val="20000"/>
              </a:spcBef>
              <a:buClr>
                <a:schemeClr val="accent2"/>
              </a:buClr>
              <a:buSzPct val="85000"/>
              <a:defRPr/>
            </a:pPr>
            <a:r>
              <a:rPr lang="en-US" sz="4800" dirty="0" smtClean="0"/>
              <a:t>at </a:t>
            </a:r>
            <a:r>
              <a:rPr lang="en-US" sz="4800" dirty="0"/>
              <a:t>least </a:t>
            </a:r>
            <a:r>
              <a:rPr lang="en-US" sz="4800" b="1" dirty="0"/>
              <a:t>two</a:t>
            </a:r>
            <a:r>
              <a:rPr lang="en-US" sz="4800" dirty="0"/>
              <a:t> of the following nominated books</a:t>
            </a:r>
            <a:r>
              <a:rPr lang="en-US" sz="4800" dirty="0" smtClean="0"/>
              <a:t>...</a:t>
            </a:r>
          </a:p>
          <a:p>
            <a:pPr algn="ctr" defTabSz="914400">
              <a:spcBef>
                <a:spcPct val="20000"/>
              </a:spcBef>
              <a:buClr>
                <a:schemeClr val="accent2"/>
              </a:buClr>
              <a:buSzPct val="85000"/>
              <a:defRPr/>
            </a:pPr>
            <a:endParaRPr lang="en-US" sz="4800" dirty="0" smtClean="0"/>
          </a:p>
          <a:p>
            <a:pPr algn="ctr" defTabSz="914400">
              <a:spcBef>
                <a:spcPct val="20000"/>
              </a:spcBef>
              <a:buClr>
                <a:schemeClr val="accent2"/>
              </a:buClr>
              <a:buSzPct val="85000"/>
              <a:defRPr/>
            </a:pPr>
            <a:r>
              <a:rPr lang="en-US" sz="4800" dirty="0"/>
              <a:t>Remember to vote </a:t>
            </a:r>
            <a:r>
              <a:rPr lang="en-US" sz="4800" dirty="0" smtClean="0"/>
              <a:t>from March </a:t>
            </a:r>
            <a:r>
              <a:rPr lang="en-US" sz="4800" dirty="0"/>
              <a:t>15 through April 10</a:t>
            </a:r>
            <a:r>
              <a:rPr lang="en-US" sz="4800" baseline="30000" dirty="0"/>
              <a:t>th</a:t>
            </a:r>
          </a:p>
          <a:p>
            <a:pPr algn="ctr" defTabSz="914400">
              <a:spcBef>
                <a:spcPct val="20000"/>
              </a:spcBef>
              <a:buClr>
                <a:schemeClr val="accent2"/>
              </a:buClr>
              <a:buSzPct val="85000"/>
              <a:defRPr/>
            </a:pPr>
            <a:r>
              <a:rPr lang="en-US" sz="4800" dirty="0"/>
              <a:t>by going onto the BCCCA website</a:t>
            </a:r>
          </a:p>
          <a:p>
            <a:pPr algn="ctr" defTabSz="914400">
              <a:spcBef>
                <a:spcPct val="20000"/>
              </a:spcBef>
              <a:buClr>
                <a:schemeClr val="accent2"/>
              </a:buClr>
              <a:buSzPct val="85000"/>
              <a:defRPr/>
            </a:pPr>
            <a:r>
              <a:rPr lang="en-US" sz="4800" dirty="0">
                <a:solidFill>
                  <a:srgbClr val="2610A8"/>
                </a:solidFill>
              </a:rPr>
              <a:t> </a:t>
            </a:r>
            <a:r>
              <a:rPr lang="en-US" sz="4400" dirty="0">
                <a:solidFill>
                  <a:srgbClr val="2610A8"/>
                </a:solidFill>
              </a:rPr>
              <a:t>http://ola.memberclicks.net/bccca-how-to-vote </a:t>
            </a:r>
          </a:p>
          <a:p>
            <a:pPr algn="ctr" defTabSz="914400">
              <a:spcBef>
                <a:spcPct val="20000"/>
              </a:spcBef>
              <a:buClr>
                <a:schemeClr val="accent2"/>
              </a:buClr>
              <a:buSzPct val="85000"/>
              <a:defRPr/>
            </a:pPr>
            <a:endParaRPr lang="en-US" sz="4800" dirty="0"/>
          </a:p>
          <a:p>
            <a:pPr algn="ctr" defTabSz="914400">
              <a:spcBef>
                <a:spcPct val="20000"/>
              </a:spcBef>
              <a:buClr>
                <a:schemeClr val="accent2"/>
              </a:buClr>
              <a:buSzPct val="85000"/>
              <a:defRPr/>
            </a:pPr>
            <a:endParaRPr lang="en-US" sz="4400"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882" y="819510"/>
            <a:ext cx="1428574" cy="25000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456" y="1167078"/>
            <a:ext cx="6422323" cy="1804868"/>
          </a:xfrm>
          <a:prstGeom prst="rect">
            <a:avLst/>
          </a:prstGeom>
        </p:spPr>
      </p:pic>
    </p:spTree>
    <p:extLst>
      <p:ext uri="{BB962C8B-B14F-4D97-AF65-F5344CB8AC3E}">
        <p14:creationId xmlns:p14="http://schemas.microsoft.com/office/powerpoint/2010/main" val="2593928894"/>
      </p:ext>
    </p:extLst>
  </p:cSld>
  <p:clrMapOvr>
    <a:masterClrMapping/>
  </p:clrMapOvr>
  <p:transition advTm="6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150</TotalTime>
  <Words>543</Words>
  <Application>Microsoft Office PowerPoint</Application>
  <PresentationFormat>Widescreen</PresentationFormat>
  <Paragraphs>26</Paragraphs>
  <Slides>10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PowerPoint Presentation</vt:lpstr>
      <vt:lpstr>PowerPoint Presentation</vt:lpstr>
      <vt:lpstr>Archie Takes Flight by Wendy Mass</vt:lpstr>
      <vt:lpstr>Creature Features: 25 Animals Explain Why They Look the Way They Do  By Steve Jenkins</vt:lpstr>
      <vt:lpstr>Shelter Pet Squad - Jelly Bean by Cynthia Lord</vt:lpstr>
      <vt:lpstr>Lulu and the Rabbit Next Door By Hilary McKay</vt:lpstr>
      <vt:lpstr>Quinny &amp; Hopper by Adriana Brad Schanen</vt:lpstr>
      <vt:lpstr>Skateboard Party by Karen English</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 Wintersteen</dc:creator>
  <cp:lastModifiedBy>JLRW</cp:lastModifiedBy>
  <cp:revision>16</cp:revision>
  <dcterms:created xsi:type="dcterms:W3CDTF">2014-04-16T04:56:00Z</dcterms:created>
  <dcterms:modified xsi:type="dcterms:W3CDTF">2016-06-27T17:20:05Z</dcterms:modified>
</cp:coreProperties>
</file>